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6858000" cx="12192000"/>
  <p:notesSz cx="6858000" cy="9144000"/>
  <p:embeddedFontLst>
    <p:embeddedFont>
      <p:font typeface="Press Start 2P"/>
      <p:regular r:id="rId18"/>
    </p:embeddedFont>
    <p:embeddedFont>
      <p:font typeface="Open Sans"/>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h/FhfT890XBOL3JDpqdnA6sq/M7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874B771-B1EF-44CC-A79B-5DABBF8134BC}">
  <a:tblStyle styleId="{4874B771-B1EF-44CC-A79B-5DABBF8134BC}"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bold.fntdata"/><Relationship Id="rId11" Type="http://schemas.openxmlformats.org/officeDocument/2006/relationships/slide" Target="slides/slide6.xml"/><Relationship Id="rId22" Type="http://schemas.openxmlformats.org/officeDocument/2006/relationships/font" Target="fonts/OpenSans-boldItalic.fntdata"/><Relationship Id="rId10" Type="http://schemas.openxmlformats.org/officeDocument/2006/relationships/slide" Target="slides/slide5.xml"/><Relationship Id="rId21" Type="http://schemas.openxmlformats.org/officeDocument/2006/relationships/font" Target="fonts/OpenSans-italic.fntdata"/><Relationship Id="rId13" Type="http://schemas.openxmlformats.org/officeDocument/2006/relationships/slide" Target="slides/slide8.xml"/><Relationship Id="rId12" Type="http://schemas.openxmlformats.org/officeDocument/2006/relationships/slide" Target="slides/slide7.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penSans-regular.fntdata"/><Relationship Id="rId6" Type="http://schemas.openxmlformats.org/officeDocument/2006/relationships/slide" Target="slides/slide1.xml"/><Relationship Id="rId18" Type="http://schemas.openxmlformats.org/officeDocument/2006/relationships/font" Target="fonts/PressStart2P-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d3f02dfa91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7" name="Google Shape;177;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0" name="Google Shape;190;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 name="Google Shape;9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 name="Google Shape;9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 name="Google Shape;10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 name="Google Shape;11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d3f02dfa91_0_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 name="Google Shape;127;g2d3f02dfa91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 name="Google Shape;14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2" name="Google Shape;15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1" name="Google Shape;17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1.png"/><Relationship Id="rId4" Type="http://schemas.openxmlformats.org/officeDocument/2006/relationships/image" Target="../media/image18.png"/><Relationship Id="rId5" Type="http://schemas.openxmlformats.org/officeDocument/2006/relationships/image" Target="../media/image2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8.png"/><Relationship Id="rId4" Type="http://schemas.openxmlformats.org/officeDocument/2006/relationships/image" Target="../media/image7.png"/><Relationship Id="rId5" Type="http://schemas.openxmlformats.org/officeDocument/2006/relationships/image" Target="../media/image18.png"/><Relationship Id="rId6"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21.png"/><Relationship Id="rId4" Type="http://schemas.openxmlformats.org/officeDocument/2006/relationships/image" Target="../media/image8.png"/><Relationship Id="rId10" Type="http://schemas.openxmlformats.org/officeDocument/2006/relationships/image" Target="../media/image1.png"/><Relationship Id="rId9" Type="http://schemas.openxmlformats.org/officeDocument/2006/relationships/image" Target="../media/image23.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4.png"/><Relationship Id="rId8"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6.png"/><Relationship Id="rId4" Type="http://schemas.openxmlformats.org/officeDocument/2006/relationships/image" Target="../media/image21.png"/><Relationship Id="rId10" Type="http://schemas.openxmlformats.org/officeDocument/2006/relationships/image" Target="../media/image23.png"/><Relationship Id="rId9" Type="http://schemas.openxmlformats.org/officeDocument/2006/relationships/image" Target="../media/image5.png"/><Relationship Id="rId5" Type="http://schemas.openxmlformats.org/officeDocument/2006/relationships/image" Target="../media/image8.png"/><Relationship Id="rId6" Type="http://schemas.openxmlformats.org/officeDocument/2006/relationships/image" Target="../media/image3.png"/><Relationship Id="rId7" Type="http://schemas.openxmlformats.org/officeDocument/2006/relationships/image" Target="../media/image9.png"/><Relationship Id="rId8"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3" name="Shape 33"/>
        <p:cNvGrpSpPr/>
        <p:nvPr/>
      </p:nvGrpSpPr>
      <p:grpSpPr>
        <a:xfrm>
          <a:off x="0" y="0"/>
          <a:ext cx="0" cy="0"/>
          <a:chOff x="0" y="0"/>
          <a:chExt cx="0" cy="0"/>
        </a:xfrm>
      </p:grpSpPr>
      <p:sp>
        <p:nvSpPr>
          <p:cNvPr id="34" name="Google Shape;34;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41" name="Shape 41"/>
        <p:cNvGrpSpPr/>
        <p:nvPr/>
      </p:nvGrpSpPr>
      <p:grpSpPr>
        <a:xfrm>
          <a:off x="0" y="0"/>
          <a:ext cx="0" cy="0"/>
          <a:chOff x="0" y="0"/>
          <a:chExt cx="0" cy="0"/>
        </a:xfrm>
      </p:grpSpPr>
      <p:sp>
        <p:nvSpPr>
          <p:cNvPr id="42" name="Google Shape;42;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5" name="Google Shape;45;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6" name="Shape 46"/>
        <p:cNvGrpSpPr/>
        <p:nvPr/>
      </p:nvGrpSpPr>
      <p:grpSpPr>
        <a:xfrm>
          <a:off x="0" y="0"/>
          <a:ext cx="0" cy="0"/>
          <a:chOff x="0" y="0"/>
          <a:chExt cx="0" cy="0"/>
        </a:xfrm>
      </p:grpSpPr>
      <p:sp>
        <p:nvSpPr>
          <p:cNvPr id="47" name="Google Shape;47;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8" name="Google Shape;48;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9" name="Google Shape;49;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50" name="Shape 50"/>
        <p:cNvGrpSpPr/>
        <p:nvPr/>
      </p:nvGrpSpPr>
      <p:grpSpPr>
        <a:xfrm>
          <a:off x="0" y="0"/>
          <a:ext cx="0" cy="0"/>
          <a:chOff x="0" y="0"/>
          <a:chExt cx="0" cy="0"/>
        </a:xfrm>
      </p:grpSpPr>
      <p:sp>
        <p:nvSpPr>
          <p:cNvPr id="51" name="Google Shape;51;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52" name="Google Shape;52;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53" name="Google Shape;53;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4" name="Google Shape;54;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5" name="Google Shape;55;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6" name="Google Shape;56;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7" name="Google Shape;57;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8" name="Google Shape;58;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9" name="Google Shape;59;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60" name="Google Shape;60;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61" name="Google Shape;61;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62" name="Google Shape;62;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63" name="Google Shape;63;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4" name="Google Shape;64;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6" name="Shape 66"/>
        <p:cNvGrpSpPr/>
        <p:nvPr/>
      </p:nvGrpSpPr>
      <p:grpSpPr>
        <a:xfrm>
          <a:off x="0" y="0"/>
          <a:ext cx="0" cy="0"/>
          <a:chOff x="0" y="0"/>
          <a:chExt cx="0" cy="0"/>
        </a:xfrm>
      </p:grpSpPr>
      <p:pic>
        <p:nvPicPr>
          <p:cNvPr descr="Picture 43" id="67" name="Google Shape;67;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8" name="Google Shape;68;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9" name="Google Shape;69;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70" name="Google Shape;70;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71" name="Google Shape;71;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72" name="Google Shape;72;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73" name="Google Shape;73;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4" name="Google Shape;74;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5" name="Google Shape;75;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6" name="Google Shape;76;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7" name="Google Shape;77;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8" name="Google Shape;78;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9" name="Google Shape;79;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80" name="Google Shape;80;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81" name="Google Shape;81;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7.png"/><Relationship Id="rId4" Type="http://schemas.openxmlformats.org/officeDocument/2006/relationships/image" Target="../media/image2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3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7" name="Google Shape;87;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g2d3f02dfa91_0_21"/>
          <p:cNvSpPr txBox="1"/>
          <p:nvPr>
            <p:ph type="title"/>
          </p:nvPr>
        </p:nvSpPr>
        <p:spPr>
          <a:xfrm>
            <a:off x="688518" y="-1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b="1" lang="en-US"/>
              <a:t>¿Cómo aumentar la participación Comunitaria?</a:t>
            </a:r>
            <a:endParaRPr/>
          </a:p>
        </p:txBody>
      </p:sp>
      <p:pic>
        <p:nvPicPr>
          <p:cNvPr descr="Εικόνα που περιέχει κείμενο, στιγμιότυπο οθόνης, κύκλος&#10;&#10;Περιγραφή που δημιουργήθηκε αυτόματα" id="180" name="Google Shape;180;g2d3f02dfa91_0_21"/>
          <p:cNvPicPr preferRelativeResize="0"/>
          <p:nvPr/>
        </p:nvPicPr>
        <p:blipFill rotWithShape="1">
          <a:blip r:embed="rId3">
            <a:alphaModFix/>
          </a:blip>
          <a:srcRect b="0" l="0" r="0" t="0"/>
          <a:stretch/>
        </p:blipFill>
        <p:spPr>
          <a:xfrm>
            <a:off x="1617259" y="797440"/>
            <a:ext cx="9062114" cy="588982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6" name="Google Shape;186;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87" name="Google Shape;187;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93" name="Google Shape;193;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94" name="Google Shape;194;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Participación comunitaria</a:t>
            </a:r>
            <a:endParaRPr b="1" sz="2000">
              <a:solidFill>
                <a:schemeClr val="accent1"/>
              </a:solidFill>
            </a:endParaRPr>
          </a:p>
        </p:txBody>
      </p:sp>
      <p:sp>
        <p:nvSpPr>
          <p:cNvPr id="93" name="Google Shape;93;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4.2. </a:t>
            </a:r>
            <a:r>
              <a:rPr lang="en-US" sz="2600"/>
              <a:t>Estrategias de involucramiento comunitario</a:t>
            </a:r>
            <a:r>
              <a:rPr lang="en-US" sz="2600"/>
              <a:t> </a:t>
            </a:r>
            <a:endParaRPr/>
          </a:p>
        </p:txBody>
      </p:sp>
      <p:sp>
        <p:nvSpPr>
          <p:cNvPr id="94" name="Google Shape;94;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5" name="Google Shape;95;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a:t>
            </a:r>
            <a:endParaRPr sz="2800"/>
          </a:p>
        </p:txBody>
      </p:sp>
      <p:sp>
        <p:nvSpPr>
          <p:cNvPr id="101" name="Google Shape;101;p2"/>
          <p:cNvSpPr txBox="1"/>
          <p:nvPr>
            <p:ph idx="1" type="body"/>
          </p:nvPr>
        </p:nvSpPr>
        <p:spPr>
          <a:xfrm>
            <a:off x="401325" y="3788307"/>
            <a:ext cx="6893100" cy="1292700"/>
          </a:xfrm>
          <a:prstGeom prst="rect">
            <a:avLst/>
          </a:prstGeom>
          <a:noFill/>
          <a:ln>
            <a:noFill/>
          </a:ln>
        </p:spPr>
        <p:txBody>
          <a:bodyPr anchorCtr="0" anchor="t" bIns="45700" lIns="45700" spcFirstLastPara="1" rIns="45700" wrap="square" tIns="45700">
            <a:normAutofit fontScale="77500" lnSpcReduction="20000"/>
          </a:bodyPr>
          <a:lstStyle/>
          <a:p>
            <a:pPr indent="-448235" lvl="0" marL="457200" rtl="0" algn="l">
              <a:lnSpc>
                <a:spcPct val="90000"/>
              </a:lnSpc>
              <a:spcBef>
                <a:spcPts val="0"/>
              </a:spcBef>
              <a:spcAft>
                <a:spcPts val="0"/>
              </a:spcAft>
              <a:buClr>
                <a:srgbClr val="DBC2D4"/>
              </a:buClr>
              <a:buSzPct val="99071"/>
              <a:buFont typeface="Arial"/>
              <a:buAutoNum type="arabicPeriod"/>
            </a:pPr>
            <a:r>
              <a:rPr lang="en-US" sz="1900"/>
              <a:t>Reconocer y resaltar la importancia de la participación de las comunidades en el fomento del desarrollo sostenible en las comunidades rurales.</a:t>
            </a:r>
            <a:r>
              <a:rPr lang="en-US" sz="1900"/>
              <a:t>.</a:t>
            </a:r>
            <a:endParaRPr/>
          </a:p>
          <a:p>
            <a:pPr indent="-448235" lvl="0" marL="457200" rtl="0" algn="l">
              <a:lnSpc>
                <a:spcPct val="90000"/>
              </a:lnSpc>
              <a:spcBef>
                <a:spcPts val="0"/>
              </a:spcBef>
              <a:spcAft>
                <a:spcPts val="0"/>
              </a:spcAft>
              <a:buClr>
                <a:srgbClr val="DBC2D4"/>
              </a:buClr>
              <a:buSzPct val="99071"/>
              <a:buFont typeface="Arial"/>
              <a:buAutoNum type="arabicPeriod"/>
            </a:pPr>
            <a:r>
              <a:rPr lang="en-US" sz="1900"/>
              <a:t>Examinar y evaluar una variedad de técnicas orientadas a aumentar la participación y el involucramiento de la comunidad en iniciativas de desarrollo.</a:t>
            </a:r>
            <a:endParaRPr/>
          </a:p>
          <a:p>
            <a:pPr indent="-448235" lvl="0" marL="457200" rtl="0" algn="l">
              <a:lnSpc>
                <a:spcPct val="90000"/>
              </a:lnSpc>
              <a:spcBef>
                <a:spcPts val="0"/>
              </a:spcBef>
              <a:spcAft>
                <a:spcPts val="0"/>
              </a:spcAft>
              <a:buClr>
                <a:srgbClr val="DBC2D4"/>
              </a:buClr>
              <a:buSzPct val="99071"/>
              <a:buFont typeface="Arial"/>
              <a:buAutoNum type="arabicPeriod"/>
            </a:pPr>
            <a:r>
              <a:rPr lang="en-US" sz="1900"/>
              <a:t>Demostrar conocimiento y habilidades en planificación participativa e iniciativas impulsadas por la comunidad; con énfasis en la comunicación efectiva.</a:t>
            </a:r>
            <a:endParaRPr/>
          </a:p>
          <a:p>
            <a:pPr indent="0" lvl="0" marL="0" rtl="0" algn="l">
              <a:lnSpc>
                <a:spcPct val="90000"/>
              </a:lnSpc>
              <a:spcBef>
                <a:spcPts val="800"/>
              </a:spcBef>
              <a:spcAft>
                <a:spcPts val="0"/>
              </a:spcAft>
              <a:buClr>
                <a:srgbClr val="DBC2D4"/>
              </a:buClr>
              <a:buSzPct val="117647"/>
              <a:buFont typeface="Calibri"/>
              <a:buNone/>
            </a:pPr>
            <a:r>
              <a:t/>
            </a:r>
            <a:endParaRPr/>
          </a:p>
        </p:txBody>
      </p:sp>
      <p:sp>
        <p:nvSpPr>
          <p:cNvPr id="102" name="Google Shape;102;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103" name="Google Shape;103;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¿Qué es la participación comunitaria?</a:t>
            </a:r>
            <a:endParaRPr/>
          </a:p>
        </p:txBody>
      </p:sp>
      <p:sp>
        <p:nvSpPr>
          <p:cNvPr id="109" name="Google Shape;109;p3"/>
          <p:cNvSpPr txBox="1"/>
          <p:nvPr>
            <p:ph idx="1" type="body"/>
          </p:nvPr>
        </p:nvSpPr>
        <p:spPr>
          <a:xfrm>
            <a:off x="7656393" y="1775669"/>
            <a:ext cx="3698543" cy="2693972"/>
          </a:xfrm>
          <a:prstGeom prst="rect">
            <a:avLst/>
          </a:prstGeom>
          <a:noFill/>
          <a:ln>
            <a:noFill/>
          </a:ln>
        </p:spPr>
        <p:txBody>
          <a:bodyPr anchorCtr="0" anchor="t" bIns="45700" lIns="45700" spcFirstLastPara="1" rIns="45700" wrap="square" tIns="45700">
            <a:normAutofit/>
          </a:bodyPr>
          <a:lstStyle/>
          <a:p>
            <a:pPr indent="0" lvl="0" marL="457200" rtl="0" algn="l">
              <a:lnSpc>
                <a:spcPct val="90000"/>
              </a:lnSpc>
              <a:spcBef>
                <a:spcPts val="1000"/>
              </a:spcBef>
              <a:spcAft>
                <a:spcPts val="0"/>
              </a:spcAft>
              <a:buSzPts val="1800"/>
              <a:buNone/>
            </a:pPr>
            <a:r>
              <a:rPr b="1" lang="en-US" sz="1600">
                <a:solidFill>
                  <a:schemeClr val="accent6"/>
                </a:solidFill>
              </a:rPr>
              <a:t>La participación comunitaria es cuando las personas colaboran para mejorar sus vidas y su entorno. Se basa en el respeto mutuo, la responsabilidad compartida y la participación activa. Un verdadero compromiso significa que todos tienen voz, y esa voz importa.</a:t>
            </a:r>
            <a:endParaRPr/>
          </a:p>
        </p:txBody>
      </p:sp>
      <p:pic>
        <p:nvPicPr>
          <p:cNvPr descr="Εικόνα που περιέχει κείμενο, επαγγελματική κάρτα, γραμματοσειρά, κύκλος&#10;&#10;Περιγραφή που δημιουργήθηκε αυτόματα" id="110" name="Google Shape;110;p3"/>
          <p:cNvPicPr preferRelativeResize="0"/>
          <p:nvPr/>
        </p:nvPicPr>
        <p:blipFill rotWithShape="1">
          <a:blip r:embed="rId3">
            <a:alphaModFix/>
          </a:blip>
          <a:srcRect b="0" l="0" r="0" t="0"/>
          <a:stretch/>
        </p:blipFill>
        <p:spPr>
          <a:xfrm>
            <a:off x="0" y="1922381"/>
            <a:ext cx="7143134" cy="410846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Pilares clave de la participación comunitaria</a:t>
            </a:r>
            <a:endParaRPr b="0" i="0" sz="3800" u="none" cap="none" strike="noStrike">
              <a:solidFill>
                <a:srgbClr val="F2F2F2"/>
              </a:solidFill>
              <a:latin typeface="Calibri"/>
              <a:ea typeface="Calibri"/>
              <a:cs typeface="Calibri"/>
              <a:sym typeface="Calibri"/>
            </a:endParaRPr>
          </a:p>
        </p:txBody>
      </p:sp>
      <p:grpSp>
        <p:nvGrpSpPr>
          <p:cNvPr id="116" name="Google Shape;116;p4"/>
          <p:cNvGrpSpPr/>
          <p:nvPr/>
        </p:nvGrpSpPr>
        <p:grpSpPr>
          <a:xfrm>
            <a:off x="3188773" y="1026740"/>
            <a:ext cx="5418667" cy="5418666"/>
            <a:chOff x="1354666" y="0"/>
            <a:chExt cx="5418667" cy="5418666"/>
          </a:xfrm>
        </p:grpSpPr>
        <p:sp>
          <p:nvSpPr>
            <p:cNvPr id="117" name="Google Shape;117;p4"/>
            <p:cNvSpPr/>
            <p:nvPr/>
          </p:nvSpPr>
          <p:spPr>
            <a:xfrm>
              <a:off x="2709333" y="0"/>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4"/>
            <p:cNvSpPr txBox="1"/>
            <p:nvPr/>
          </p:nvSpPr>
          <p:spPr>
            <a:xfrm>
              <a:off x="3386666" y="1354667"/>
              <a:ext cx="1354667" cy="1354666"/>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1200"/>
                <a:buFont typeface="Arial"/>
                <a:buNone/>
              </a:pPr>
              <a:r>
                <a:rPr b="1" lang="en-US" sz="1200">
                  <a:solidFill>
                    <a:schemeClr val="lt1"/>
                  </a:solidFill>
                </a:rPr>
                <a:t>Participación: </a:t>
              </a:r>
              <a:r>
                <a:rPr lang="en-US" sz="1200">
                  <a:solidFill>
                    <a:schemeClr val="lt1"/>
                  </a:solidFill>
                </a:rPr>
                <a:t>Todos se involucran en la creación de soluciones</a:t>
              </a:r>
              <a:endParaRPr/>
            </a:p>
          </p:txBody>
        </p:sp>
        <p:sp>
          <p:nvSpPr>
            <p:cNvPr id="119" name="Google Shape;119;p4"/>
            <p:cNvSpPr/>
            <p:nvPr/>
          </p:nvSpPr>
          <p:spPr>
            <a:xfrm>
              <a:off x="1354666"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4"/>
            <p:cNvSpPr txBox="1"/>
            <p:nvPr/>
          </p:nvSpPr>
          <p:spPr>
            <a:xfrm>
              <a:off x="2031999" y="4064000"/>
              <a:ext cx="1354667" cy="1354666"/>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1200"/>
                <a:buFont typeface="Arial"/>
                <a:buNone/>
              </a:pPr>
              <a:r>
                <a:rPr b="1" lang="en-US" sz="1200">
                  <a:solidFill>
                    <a:schemeClr val="lt1"/>
                  </a:solidFill>
                </a:rPr>
                <a:t>Colaboración: </a:t>
              </a:r>
              <a:r>
                <a:rPr lang="en-US" sz="1200">
                  <a:solidFill>
                    <a:schemeClr val="lt1"/>
                  </a:solidFill>
                </a:rPr>
                <a:t>Trabajar juntos a través de los diferentes sectores.</a:t>
              </a:r>
              <a:r>
                <a:rPr i="0" lang="en-US" sz="1200" u="none" cap="none" strike="noStrike">
                  <a:solidFill>
                    <a:schemeClr val="lt1"/>
                  </a:solidFill>
                </a:rPr>
                <a:t>.</a:t>
              </a:r>
              <a:endParaRPr/>
            </a:p>
          </p:txBody>
        </p:sp>
        <p:sp>
          <p:nvSpPr>
            <p:cNvPr id="121" name="Google Shape;121;p4"/>
            <p:cNvSpPr/>
            <p:nvPr/>
          </p:nvSpPr>
          <p:spPr>
            <a:xfrm rot="10800000">
              <a:off x="2709333"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4"/>
            <p:cNvSpPr txBox="1"/>
            <p:nvPr/>
          </p:nvSpPr>
          <p:spPr>
            <a:xfrm>
              <a:off x="3386668" y="2709335"/>
              <a:ext cx="1467900" cy="1354800"/>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1200"/>
                <a:buFont typeface="Arial"/>
                <a:buNone/>
              </a:pPr>
              <a:r>
                <a:rPr b="1" lang="en-US" sz="1200">
                  <a:solidFill>
                    <a:schemeClr val="lt1"/>
                  </a:solidFill>
                </a:rPr>
                <a:t>Empoderamiento: </a:t>
              </a:r>
              <a:r>
                <a:rPr lang="en-US" sz="1200">
                  <a:solidFill>
                    <a:schemeClr val="lt1"/>
                  </a:solidFill>
                </a:rPr>
                <a:t>Desarrollar habilidades y confianza a nivel local.</a:t>
              </a:r>
              <a:endParaRPr/>
            </a:p>
          </p:txBody>
        </p:sp>
        <p:sp>
          <p:nvSpPr>
            <p:cNvPr id="123" name="Google Shape;123;p4"/>
            <p:cNvSpPr/>
            <p:nvPr/>
          </p:nvSpPr>
          <p:spPr>
            <a:xfrm>
              <a:off x="4064000"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
            <p:cNvSpPr txBox="1"/>
            <p:nvPr/>
          </p:nvSpPr>
          <p:spPr>
            <a:xfrm>
              <a:off x="4741333" y="4064000"/>
              <a:ext cx="1354667" cy="1354666"/>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1200"/>
                <a:buFont typeface="Arial"/>
                <a:buNone/>
              </a:pPr>
              <a:r>
                <a:rPr b="1" lang="en-US" sz="1200">
                  <a:solidFill>
                    <a:schemeClr val="lt1"/>
                  </a:solidFill>
                </a:rPr>
                <a:t>Inclusividad</a:t>
              </a:r>
              <a:r>
                <a:rPr b="1" lang="en-US" sz="1200">
                  <a:solidFill>
                    <a:schemeClr val="lt1"/>
                  </a:solidFill>
                </a:rPr>
                <a:t>: </a:t>
              </a:r>
              <a:r>
                <a:rPr lang="en-US" sz="1200">
                  <a:solidFill>
                    <a:schemeClr val="lt1"/>
                  </a:solidFill>
                </a:rPr>
                <a:t>Especialmente escuchar a los grupos subrepresentados.</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g2d3f02dfa91_0_48"/>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¿Por qué importa el involucramiento de la comunidad?</a:t>
            </a:r>
            <a:endParaRPr b="0" i="0" sz="3800" u="none" cap="none" strike="noStrike">
              <a:solidFill>
                <a:srgbClr val="F2F2F2"/>
              </a:solidFill>
              <a:latin typeface="Calibri"/>
              <a:ea typeface="Calibri"/>
              <a:cs typeface="Calibri"/>
              <a:sym typeface="Calibri"/>
            </a:endParaRPr>
          </a:p>
        </p:txBody>
      </p:sp>
      <p:grpSp>
        <p:nvGrpSpPr>
          <p:cNvPr id="130" name="Google Shape;130;g2d3f02dfa91_0_48"/>
          <p:cNvGrpSpPr/>
          <p:nvPr/>
        </p:nvGrpSpPr>
        <p:grpSpPr>
          <a:xfrm>
            <a:off x="3022185" y="1033797"/>
            <a:ext cx="6096065" cy="5418201"/>
            <a:chOff x="1015967" y="232"/>
            <a:chExt cx="6096065" cy="5418201"/>
          </a:xfrm>
        </p:grpSpPr>
        <p:sp>
          <p:nvSpPr>
            <p:cNvPr id="131" name="Google Shape;131;g2d3f02dfa91_0_48"/>
            <p:cNvSpPr/>
            <p:nvPr/>
          </p:nvSpPr>
          <p:spPr>
            <a:xfrm>
              <a:off x="3095624" y="232"/>
              <a:ext cx="1936750" cy="1258887"/>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g2d3f02dfa91_0_48"/>
            <p:cNvSpPr txBox="1"/>
            <p:nvPr/>
          </p:nvSpPr>
          <p:spPr>
            <a:xfrm>
              <a:off x="3157078" y="61686"/>
              <a:ext cx="1813842" cy="113597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rgbClr val="000000"/>
                </a:buClr>
                <a:buSzPts val="1500"/>
                <a:buFont typeface="Arial"/>
                <a:buNone/>
              </a:pPr>
              <a:r>
                <a:rPr b="1" lang="en-US" sz="1500">
                  <a:solidFill>
                    <a:schemeClr val="lt1"/>
                  </a:solidFill>
                </a:rPr>
                <a:t>Empoderamiento: </a:t>
              </a:r>
              <a:r>
                <a:rPr lang="en-US" sz="1500">
                  <a:solidFill>
                    <a:schemeClr val="lt1"/>
                  </a:solidFill>
                </a:rPr>
                <a:t>Las personas moldean el futuro en el que viven.</a:t>
              </a:r>
              <a:endParaRPr sz="1500">
                <a:solidFill>
                  <a:schemeClr val="lt1"/>
                </a:solidFill>
              </a:endParaRPr>
            </a:p>
          </p:txBody>
        </p:sp>
        <p:sp>
          <p:nvSpPr>
            <p:cNvPr id="133" name="Google Shape;133;g2d3f02dfa91_0_48"/>
            <p:cNvSpPr/>
            <p:nvPr/>
          </p:nvSpPr>
          <p:spPr>
            <a:xfrm>
              <a:off x="1984342" y="629676"/>
              <a:ext cx="4159314" cy="4159314"/>
            </a:xfrm>
            <a:custGeom>
              <a:rect b="b" l="l" r="r" t="t"/>
              <a:pathLst>
                <a:path extrusionOk="0" h="120000" w="120000">
                  <a:moveTo>
                    <a:pt x="88341" y="7115"/>
                  </a:moveTo>
                  <a:lnTo>
                    <a:pt x="88341" y="7115"/>
                  </a:lnTo>
                  <a:cubicBezTo>
                    <a:pt x="101971" y="14419"/>
                    <a:pt x="112254" y="26704"/>
                    <a:pt x="117046" y="41406"/>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g2d3f02dfa91_0_48"/>
            <p:cNvSpPr/>
            <p:nvPr/>
          </p:nvSpPr>
          <p:spPr>
            <a:xfrm>
              <a:off x="5175282" y="2079889"/>
              <a:ext cx="1936750" cy="1258887"/>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2d3f02dfa91_0_48"/>
            <p:cNvSpPr txBox="1"/>
            <p:nvPr/>
          </p:nvSpPr>
          <p:spPr>
            <a:xfrm>
              <a:off x="5236736" y="2141343"/>
              <a:ext cx="1813842" cy="113597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rgbClr val="000000"/>
                </a:buClr>
                <a:buSzPts val="1500"/>
                <a:buFont typeface="Arial"/>
                <a:buNone/>
              </a:pPr>
              <a:r>
                <a:rPr b="1" lang="en-US" sz="1500">
                  <a:solidFill>
                    <a:schemeClr val="lt1"/>
                  </a:solidFill>
                </a:rPr>
                <a:t>Soluciones prácticas: </a:t>
              </a:r>
              <a:r>
                <a:rPr lang="en-US" sz="1500">
                  <a:solidFill>
                    <a:schemeClr val="lt1"/>
                  </a:solidFill>
                </a:rPr>
                <a:t>Los locales entienden mejor sus desafíos.</a:t>
              </a:r>
              <a:endParaRPr sz="1500">
                <a:solidFill>
                  <a:schemeClr val="lt1"/>
                </a:solidFill>
              </a:endParaRPr>
            </a:p>
          </p:txBody>
        </p:sp>
        <p:sp>
          <p:nvSpPr>
            <p:cNvPr id="136" name="Google Shape;136;g2d3f02dfa91_0_48"/>
            <p:cNvSpPr/>
            <p:nvPr/>
          </p:nvSpPr>
          <p:spPr>
            <a:xfrm>
              <a:off x="1984342" y="629676"/>
              <a:ext cx="4159314" cy="4159314"/>
            </a:xfrm>
            <a:custGeom>
              <a:rect b="b" l="l" r="r" t="t"/>
              <a:pathLst>
                <a:path extrusionOk="0" h="120000" w="120000">
                  <a:moveTo>
                    <a:pt x="117046" y="78594"/>
                  </a:moveTo>
                  <a:lnTo>
                    <a:pt x="117046" y="78594"/>
                  </a:lnTo>
                  <a:cubicBezTo>
                    <a:pt x="112254" y="93296"/>
                    <a:pt x="101970" y="105581"/>
                    <a:pt x="88341" y="112885"/>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g2d3f02dfa91_0_48"/>
            <p:cNvSpPr/>
            <p:nvPr/>
          </p:nvSpPr>
          <p:spPr>
            <a:xfrm>
              <a:off x="3095625" y="4159546"/>
              <a:ext cx="1936750" cy="1258887"/>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g2d3f02dfa91_0_48"/>
            <p:cNvSpPr txBox="1"/>
            <p:nvPr/>
          </p:nvSpPr>
          <p:spPr>
            <a:xfrm>
              <a:off x="3157079" y="4221000"/>
              <a:ext cx="1813842" cy="113597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rgbClr val="000000"/>
                </a:buClr>
                <a:buSzPts val="1500"/>
                <a:buFont typeface="Arial"/>
                <a:buNone/>
              </a:pPr>
              <a:r>
                <a:rPr b="1" lang="en-US" sz="1500">
                  <a:solidFill>
                    <a:schemeClr val="lt1"/>
                  </a:solidFill>
                </a:rPr>
                <a:t>Propiedad a largo plazo: </a:t>
              </a:r>
              <a:r>
                <a:rPr lang="en-US" sz="1500">
                  <a:solidFill>
                    <a:schemeClr val="lt1"/>
                  </a:solidFill>
                </a:rPr>
                <a:t>Los proyectos perduran cuando las personas se preocupan por ellos</a:t>
              </a:r>
              <a:endParaRPr/>
            </a:p>
          </p:txBody>
        </p:sp>
        <p:sp>
          <p:nvSpPr>
            <p:cNvPr id="139" name="Google Shape;139;g2d3f02dfa91_0_48"/>
            <p:cNvSpPr/>
            <p:nvPr/>
          </p:nvSpPr>
          <p:spPr>
            <a:xfrm>
              <a:off x="1984342" y="629676"/>
              <a:ext cx="4159314" cy="4159314"/>
            </a:xfrm>
            <a:custGeom>
              <a:rect b="b" l="l" r="r" t="t"/>
              <a:pathLst>
                <a:path extrusionOk="0" h="120000" w="120000">
                  <a:moveTo>
                    <a:pt x="31659" y="112885"/>
                  </a:moveTo>
                  <a:lnTo>
                    <a:pt x="31659" y="112885"/>
                  </a:lnTo>
                  <a:cubicBezTo>
                    <a:pt x="18029" y="105581"/>
                    <a:pt x="7746" y="93296"/>
                    <a:pt x="2954" y="78594"/>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2d3f02dfa91_0_48"/>
            <p:cNvSpPr/>
            <p:nvPr/>
          </p:nvSpPr>
          <p:spPr>
            <a:xfrm>
              <a:off x="1015967" y="2079889"/>
              <a:ext cx="1936750" cy="1258887"/>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g2d3f02dfa91_0_48"/>
            <p:cNvSpPr txBox="1"/>
            <p:nvPr/>
          </p:nvSpPr>
          <p:spPr>
            <a:xfrm>
              <a:off x="1077421" y="2141343"/>
              <a:ext cx="1813842" cy="1135979"/>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rgbClr val="000000"/>
                </a:buClr>
                <a:buSzPts val="1500"/>
                <a:buFont typeface="Arial"/>
                <a:buNone/>
              </a:pPr>
              <a:r>
                <a:rPr b="1" lang="en-US" sz="1500">
                  <a:solidFill>
                    <a:schemeClr val="lt1"/>
                  </a:solidFill>
                </a:rPr>
                <a:t>Construcción de confianza: </a:t>
              </a:r>
              <a:r>
                <a:rPr lang="en-US" sz="1500">
                  <a:solidFill>
                    <a:schemeClr val="lt1"/>
                  </a:solidFill>
                </a:rPr>
                <a:t>La participación fortalece los lazos comunitarios</a:t>
              </a:r>
              <a:r>
                <a:rPr i="0" lang="en-US" sz="1500" u="none" cap="none" strike="noStrike">
                  <a:solidFill>
                    <a:schemeClr val="lt1"/>
                  </a:solidFill>
                </a:rPr>
                <a:t>.</a:t>
              </a:r>
              <a:endParaRPr/>
            </a:p>
          </p:txBody>
        </p:sp>
        <p:sp>
          <p:nvSpPr>
            <p:cNvPr id="142" name="Google Shape;142;g2d3f02dfa91_0_48"/>
            <p:cNvSpPr/>
            <p:nvPr/>
          </p:nvSpPr>
          <p:spPr>
            <a:xfrm>
              <a:off x="1984342" y="629676"/>
              <a:ext cx="4159314" cy="4159314"/>
            </a:xfrm>
            <a:custGeom>
              <a:rect b="b" l="l" r="r" t="t"/>
              <a:pathLst>
                <a:path extrusionOk="0" h="120000" w="120000">
                  <a:moveTo>
                    <a:pt x="2954" y="41406"/>
                  </a:moveTo>
                  <a:lnTo>
                    <a:pt x="2954" y="41406"/>
                  </a:lnTo>
                  <a:cubicBezTo>
                    <a:pt x="7746" y="26704"/>
                    <a:pt x="18030" y="14419"/>
                    <a:pt x="31659" y="7115"/>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9"/>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Visión colectiva en acción</a:t>
            </a:r>
            <a:endParaRPr/>
          </a:p>
        </p:txBody>
      </p:sp>
      <p:sp>
        <p:nvSpPr>
          <p:cNvPr id="148" name="Google Shape;148;p9"/>
          <p:cNvSpPr txBox="1"/>
          <p:nvPr>
            <p:ph idx="1" type="body"/>
          </p:nvPr>
        </p:nvSpPr>
        <p:spPr>
          <a:xfrm>
            <a:off x="97968" y="1844652"/>
            <a:ext cx="4753809" cy="5313600"/>
          </a:xfrm>
          <a:prstGeom prst="rect">
            <a:avLst/>
          </a:prstGeom>
          <a:noFill/>
          <a:ln>
            <a:noFill/>
          </a:ln>
        </p:spPr>
        <p:txBody>
          <a:bodyPr anchorCtr="0" anchor="t" bIns="45700" lIns="45700" spcFirstLastPara="1" rIns="45700" wrap="square" tIns="45700">
            <a:normAutofit/>
          </a:bodyPr>
          <a:lstStyle/>
          <a:p>
            <a:pPr indent="0" lvl="0" marL="457200" rtl="0" algn="l">
              <a:lnSpc>
                <a:spcPct val="90000"/>
              </a:lnSpc>
              <a:spcBef>
                <a:spcPts val="1000"/>
              </a:spcBef>
              <a:spcAft>
                <a:spcPts val="0"/>
              </a:spcAft>
              <a:buSzPts val="1800"/>
              <a:buNone/>
            </a:pPr>
            <a:r>
              <a:rPr lang="en-US"/>
              <a:t>Antes de la acción viene la visión. La creación de una visión colectiva permite a las comunidades soñar juntas, imaginando no solo lo que está mal, sino lo que podría ser. Este primer paso crea un propósito compartido, valores y dirección que impulsan el compromiso a largo plazo.</a:t>
            </a:r>
            <a:endParaRPr/>
          </a:p>
          <a:p>
            <a:pPr indent="0" lvl="0" marL="457200" rtl="0" algn="l">
              <a:lnSpc>
                <a:spcPct val="90000"/>
              </a:lnSpc>
              <a:spcBef>
                <a:spcPts val="1000"/>
              </a:spcBef>
              <a:spcAft>
                <a:spcPts val="0"/>
              </a:spcAft>
              <a:buSzPts val="1800"/>
              <a:buNone/>
            </a:pPr>
            <a:r>
              <a:t/>
            </a:r>
            <a:endParaRPr/>
          </a:p>
          <a:p>
            <a:pPr indent="0" lvl="0" marL="457200" rtl="0" algn="l">
              <a:lnSpc>
                <a:spcPct val="90000"/>
              </a:lnSpc>
              <a:spcBef>
                <a:spcPts val="1000"/>
              </a:spcBef>
              <a:spcAft>
                <a:spcPts val="0"/>
              </a:spcAft>
              <a:buSzPts val="1800"/>
              <a:buNone/>
            </a:pPr>
            <a:r>
              <a:t/>
            </a:r>
            <a:endParaRPr/>
          </a:p>
          <a:p>
            <a:pPr indent="0" lvl="0" marL="457200" rtl="0" algn="l">
              <a:lnSpc>
                <a:spcPct val="90000"/>
              </a:lnSpc>
              <a:spcBef>
                <a:spcPts val="1000"/>
              </a:spcBef>
              <a:spcAft>
                <a:spcPts val="0"/>
              </a:spcAft>
              <a:buSzPts val="1800"/>
              <a:buNone/>
            </a:pPr>
            <a:br>
              <a:rPr lang="en-US"/>
            </a:br>
            <a:r>
              <a:rPr i="1" lang="en-US"/>
              <a:t>¿Cómo se vería tu comunidad si todos ayudaran a moldear su futuro?</a:t>
            </a:r>
            <a:endParaRPr i="1"/>
          </a:p>
        </p:txBody>
      </p:sp>
      <p:pic>
        <p:nvPicPr>
          <p:cNvPr descr="a man holding a yellow marker" id="149" name="Google Shape;149;p9"/>
          <p:cNvPicPr preferRelativeResize="0"/>
          <p:nvPr/>
        </p:nvPicPr>
        <p:blipFill rotWithShape="1">
          <a:blip r:embed="rId3">
            <a:alphaModFix/>
          </a:blip>
          <a:srcRect b="0" l="0" r="0" t="0"/>
          <a:stretch/>
        </p:blipFill>
        <p:spPr>
          <a:xfrm>
            <a:off x="4954137" y="1394275"/>
            <a:ext cx="7237863" cy="482524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Principios de la participación comunitaria</a:t>
            </a:r>
            <a:endParaRPr/>
          </a:p>
        </p:txBody>
      </p:sp>
      <p:grpSp>
        <p:nvGrpSpPr>
          <p:cNvPr id="155" name="Google Shape;155;p6"/>
          <p:cNvGrpSpPr/>
          <p:nvPr/>
        </p:nvGrpSpPr>
        <p:grpSpPr>
          <a:xfrm>
            <a:off x="-4120836" y="48388"/>
            <a:ext cx="14178398" cy="7293488"/>
            <a:chOff x="-6126981" y="-937410"/>
            <a:chExt cx="14178398" cy="7293488"/>
          </a:xfrm>
        </p:grpSpPr>
        <p:sp>
          <p:nvSpPr>
            <p:cNvPr id="156" name="Google Shape;156;p6"/>
            <p:cNvSpPr/>
            <p:nvPr/>
          </p:nvSpPr>
          <p:spPr>
            <a:xfrm>
              <a:off x="-6126981" y="-937410"/>
              <a:ext cx="7293488" cy="7293488"/>
            </a:xfrm>
            <a:prstGeom prst="blockArc">
              <a:avLst>
                <a:gd fmla="val 18900000" name="adj1"/>
                <a:gd fmla="val 2700000" name="adj2"/>
                <a:gd fmla="val 296" name="adj3"/>
              </a:avLst>
            </a:prstGeom>
            <a:noFill/>
            <a:ln cap="flat" cmpd="sng" w="25400">
              <a:solidFill>
                <a:srgbClr val="589C5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6"/>
            <p:cNvSpPr/>
            <p:nvPr/>
          </p:nvSpPr>
          <p:spPr>
            <a:xfrm>
              <a:off x="610504" y="416587"/>
              <a:ext cx="7440913" cy="83360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6"/>
            <p:cNvSpPr txBox="1"/>
            <p:nvPr/>
          </p:nvSpPr>
          <p:spPr>
            <a:xfrm>
              <a:off x="610504" y="416587"/>
              <a:ext cx="7440913" cy="833607"/>
            </a:xfrm>
            <a:prstGeom prst="rect">
              <a:avLst/>
            </a:prstGeom>
            <a:noFill/>
            <a:ln>
              <a:noFill/>
            </a:ln>
          </p:spPr>
          <p:txBody>
            <a:bodyPr anchorCtr="0" anchor="ctr" bIns="66025" lIns="661675" spcFirstLastPara="1" rIns="66025" wrap="square" tIns="66025">
              <a:noAutofit/>
            </a:bodyPr>
            <a:lstStyle/>
            <a:p>
              <a:pPr indent="0" lvl="0" marL="0" marR="0" rtl="0" algn="l">
                <a:lnSpc>
                  <a:spcPct val="90000"/>
                </a:lnSpc>
                <a:spcBef>
                  <a:spcPts val="0"/>
                </a:spcBef>
                <a:spcAft>
                  <a:spcPts val="0"/>
                </a:spcAft>
                <a:buClr>
                  <a:srgbClr val="000000"/>
                </a:buClr>
                <a:buSzPts val="2600"/>
                <a:buFont typeface="Arial"/>
                <a:buNone/>
              </a:pPr>
              <a:r>
                <a:rPr b="1" lang="en-US" sz="2600">
                  <a:solidFill>
                    <a:schemeClr val="lt1"/>
                  </a:solidFill>
                </a:rPr>
                <a:t>Transparencia: </a:t>
              </a:r>
              <a:r>
                <a:rPr lang="en-US" sz="2600">
                  <a:solidFill>
                    <a:schemeClr val="lt1"/>
                  </a:solidFill>
                </a:rPr>
                <a:t>Ser abierto sobre las decisiones y objetivos</a:t>
              </a:r>
              <a:endParaRPr/>
            </a:p>
          </p:txBody>
        </p:sp>
        <p:sp>
          <p:nvSpPr>
            <p:cNvPr id="159" name="Google Shape;159;p6"/>
            <p:cNvSpPr/>
            <p:nvPr/>
          </p:nvSpPr>
          <p:spPr>
            <a:xfrm>
              <a:off x="89500" y="312386"/>
              <a:ext cx="1042009" cy="1042009"/>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6"/>
            <p:cNvSpPr/>
            <p:nvPr/>
          </p:nvSpPr>
          <p:spPr>
            <a:xfrm>
              <a:off x="1088431" y="1667215"/>
              <a:ext cx="6962986" cy="83360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6"/>
            <p:cNvSpPr txBox="1"/>
            <p:nvPr/>
          </p:nvSpPr>
          <p:spPr>
            <a:xfrm>
              <a:off x="1088431" y="1667215"/>
              <a:ext cx="6962986" cy="833607"/>
            </a:xfrm>
            <a:prstGeom prst="rect">
              <a:avLst/>
            </a:prstGeom>
            <a:noFill/>
            <a:ln>
              <a:noFill/>
            </a:ln>
          </p:spPr>
          <p:txBody>
            <a:bodyPr anchorCtr="0" anchor="ctr" bIns="66025" lIns="661675" spcFirstLastPara="1" rIns="66025" wrap="square" tIns="66025">
              <a:noAutofit/>
            </a:bodyPr>
            <a:lstStyle/>
            <a:p>
              <a:pPr indent="0" lvl="0" marL="0" marR="0" rtl="0" algn="l">
                <a:lnSpc>
                  <a:spcPct val="90000"/>
                </a:lnSpc>
                <a:spcBef>
                  <a:spcPts val="0"/>
                </a:spcBef>
                <a:spcAft>
                  <a:spcPts val="0"/>
                </a:spcAft>
                <a:buClr>
                  <a:srgbClr val="000000"/>
                </a:buClr>
                <a:buSzPts val="2600"/>
                <a:buFont typeface="Arial"/>
                <a:buNone/>
              </a:pPr>
              <a:r>
                <a:rPr b="1" lang="en-US" sz="2600">
                  <a:solidFill>
                    <a:schemeClr val="lt1"/>
                  </a:solidFill>
                </a:rPr>
                <a:t>Responsividad: </a:t>
              </a:r>
              <a:r>
                <a:rPr lang="en-US" sz="2600">
                  <a:solidFill>
                    <a:schemeClr val="lt1"/>
                  </a:solidFill>
                </a:rPr>
                <a:t>Escuchar activamente y adaptarse en consecuencia.</a:t>
              </a:r>
              <a:endParaRPr sz="2600">
                <a:solidFill>
                  <a:schemeClr val="lt1"/>
                </a:solidFill>
              </a:endParaRPr>
            </a:p>
          </p:txBody>
        </p:sp>
        <p:sp>
          <p:nvSpPr>
            <p:cNvPr id="162" name="Google Shape;162;p6"/>
            <p:cNvSpPr/>
            <p:nvPr/>
          </p:nvSpPr>
          <p:spPr>
            <a:xfrm>
              <a:off x="567426" y="1563014"/>
              <a:ext cx="1042009" cy="1042009"/>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6"/>
            <p:cNvSpPr/>
            <p:nvPr/>
          </p:nvSpPr>
          <p:spPr>
            <a:xfrm>
              <a:off x="1088431" y="2917843"/>
              <a:ext cx="6962986" cy="83360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6"/>
            <p:cNvSpPr txBox="1"/>
            <p:nvPr/>
          </p:nvSpPr>
          <p:spPr>
            <a:xfrm>
              <a:off x="1088431" y="2917843"/>
              <a:ext cx="6962986" cy="833607"/>
            </a:xfrm>
            <a:prstGeom prst="rect">
              <a:avLst/>
            </a:prstGeom>
            <a:noFill/>
            <a:ln>
              <a:noFill/>
            </a:ln>
          </p:spPr>
          <p:txBody>
            <a:bodyPr anchorCtr="0" anchor="ctr" bIns="66025" lIns="661675" spcFirstLastPara="1" rIns="66025" wrap="square" tIns="66025">
              <a:noAutofit/>
            </a:bodyPr>
            <a:lstStyle/>
            <a:p>
              <a:pPr indent="0" lvl="0" marL="0" marR="0" rtl="0" algn="l">
                <a:lnSpc>
                  <a:spcPct val="90000"/>
                </a:lnSpc>
                <a:spcBef>
                  <a:spcPts val="0"/>
                </a:spcBef>
                <a:spcAft>
                  <a:spcPts val="0"/>
                </a:spcAft>
                <a:buClr>
                  <a:srgbClr val="000000"/>
                </a:buClr>
                <a:buSzPts val="2600"/>
                <a:buFont typeface="Arial"/>
                <a:buNone/>
              </a:pPr>
              <a:r>
                <a:rPr b="1" lang="en-US" sz="2600">
                  <a:solidFill>
                    <a:schemeClr val="lt1"/>
                  </a:solidFill>
                </a:rPr>
                <a:t>Sostenibilidad: </a:t>
              </a:r>
              <a:r>
                <a:rPr lang="en-US" sz="2600">
                  <a:solidFill>
                    <a:schemeClr val="lt1"/>
                  </a:solidFill>
                </a:rPr>
                <a:t>Construir relaciones y resultados a largo plazo.</a:t>
              </a:r>
              <a:endParaRPr/>
            </a:p>
          </p:txBody>
        </p:sp>
        <p:sp>
          <p:nvSpPr>
            <p:cNvPr id="165" name="Google Shape;165;p6"/>
            <p:cNvSpPr/>
            <p:nvPr/>
          </p:nvSpPr>
          <p:spPr>
            <a:xfrm>
              <a:off x="567426" y="2813642"/>
              <a:ext cx="1042009" cy="1042009"/>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6"/>
            <p:cNvSpPr/>
            <p:nvPr/>
          </p:nvSpPr>
          <p:spPr>
            <a:xfrm>
              <a:off x="610504" y="4168472"/>
              <a:ext cx="7440913" cy="83360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6"/>
            <p:cNvSpPr txBox="1"/>
            <p:nvPr/>
          </p:nvSpPr>
          <p:spPr>
            <a:xfrm>
              <a:off x="610504" y="4168472"/>
              <a:ext cx="7440900" cy="833700"/>
            </a:xfrm>
            <a:prstGeom prst="rect">
              <a:avLst/>
            </a:prstGeom>
            <a:noFill/>
            <a:ln>
              <a:noFill/>
            </a:ln>
          </p:spPr>
          <p:txBody>
            <a:bodyPr anchorCtr="0" anchor="ctr" bIns="66025" lIns="661675" spcFirstLastPara="1" rIns="66025" wrap="square" tIns="66025">
              <a:noAutofit/>
            </a:bodyPr>
            <a:lstStyle/>
            <a:p>
              <a:pPr indent="0" lvl="0" marL="0" marR="0" rtl="0" algn="l">
                <a:lnSpc>
                  <a:spcPct val="90000"/>
                </a:lnSpc>
                <a:spcBef>
                  <a:spcPts val="0"/>
                </a:spcBef>
                <a:spcAft>
                  <a:spcPts val="0"/>
                </a:spcAft>
                <a:buClr>
                  <a:srgbClr val="000000"/>
                </a:buClr>
                <a:buSzPts val="2600"/>
                <a:buFont typeface="Arial"/>
                <a:buNone/>
              </a:pPr>
              <a:r>
                <a:rPr b="1" lang="en-US" sz="2300">
                  <a:solidFill>
                    <a:schemeClr val="lt1"/>
                  </a:solidFill>
                </a:rPr>
                <a:t>Equidad: </a:t>
              </a:r>
              <a:r>
                <a:rPr lang="en-US" sz="2300">
                  <a:solidFill>
                    <a:schemeClr val="lt1"/>
                  </a:solidFill>
                </a:rPr>
                <a:t>Asegurar que todas las voces sean escuchadas, especialmente las de los marginados.</a:t>
              </a:r>
              <a:endParaRPr b="1" sz="2600">
                <a:solidFill>
                  <a:schemeClr val="lt1"/>
                </a:solidFill>
              </a:endParaRPr>
            </a:p>
          </p:txBody>
        </p:sp>
        <p:sp>
          <p:nvSpPr>
            <p:cNvPr id="168" name="Google Shape;168;p6"/>
            <p:cNvSpPr/>
            <p:nvPr/>
          </p:nvSpPr>
          <p:spPr>
            <a:xfrm>
              <a:off x="89500" y="4064271"/>
              <a:ext cx="1042009" cy="1042009"/>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fontScale="90000"/>
          </a:bodyPr>
          <a:lstStyle/>
          <a:p>
            <a:pPr indent="0" lvl="0" marL="0" rtl="0" algn="l">
              <a:lnSpc>
                <a:spcPct val="90000"/>
              </a:lnSpc>
              <a:spcBef>
                <a:spcPts val="0"/>
              </a:spcBef>
              <a:spcAft>
                <a:spcPts val="0"/>
              </a:spcAft>
              <a:buSzPct val="100000"/>
              <a:buNone/>
            </a:pPr>
            <a:r>
              <a:rPr lang="en-US"/>
              <a:t>Métodos de participación comunitaria y habilidades requeridas</a:t>
            </a:r>
            <a:endParaRPr/>
          </a:p>
        </p:txBody>
      </p:sp>
      <p:graphicFrame>
        <p:nvGraphicFramePr>
          <p:cNvPr id="174" name="Google Shape;174;p5"/>
          <p:cNvGraphicFramePr/>
          <p:nvPr/>
        </p:nvGraphicFramePr>
        <p:xfrm>
          <a:off x="1676779" y="893776"/>
          <a:ext cx="3000000" cy="3000000"/>
        </p:xfrm>
        <a:graphic>
          <a:graphicData uri="http://schemas.openxmlformats.org/drawingml/2006/table">
            <a:tbl>
              <a:tblPr bandRow="1" firstRow="1">
                <a:noFill/>
                <a:tableStyleId>{4874B771-B1EF-44CC-A79B-5DABBF8134BC}</a:tableStyleId>
              </a:tblPr>
              <a:tblGrid>
                <a:gridCol w="2946150"/>
                <a:gridCol w="2946150"/>
                <a:gridCol w="2946150"/>
              </a:tblGrid>
              <a:tr h="818350">
                <a:tc>
                  <a:txBody>
                    <a:bodyPr/>
                    <a:lstStyle/>
                    <a:p>
                      <a:pPr indent="0" lvl="0" marL="0" marR="0" rtl="0" algn="ctr">
                        <a:lnSpc>
                          <a:spcPct val="100000"/>
                        </a:lnSpc>
                        <a:spcBef>
                          <a:spcPts val="0"/>
                        </a:spcBef>
                        <a:spcAft>
                          <a:spcPts val="0"/>
                        </a:spcAft>
                        <a:buNone/>
                      </a:pPr>
                      <a:r>
                        <a:rPr lang="en-US"/>
                        <a:t>Métodos de participación</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Qué involucra</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Habilidades Clave necesarias</a:t>
                      </a:r>
                      <a:endParaRPr sz="1400" u="none" cap="none" strike="noStrike"/>
                    </a:p>
                  </a:txBody>
                  <a:tcPr marT="45725" marB="45725" marR="91450" marL="91450" anchor="ctr"/>
                </a:tc>
              </a:tr>
              <a:tr h="818350">
                <a:tc>
                  <a:txBody>
                    <a:bodyPr/>
                    <a:lstStyle/>
                    <a:p>
                      <a:pPr indent="0" lvl="0" marL="0" marR="0" rtl="0" algn="ctr">
                        <a:lnSpc>
                          <a:spcPct val="100000"/>
                        </a:lnSpc>
                        <a:spcBef>
                          <a:spcPts val="0"/>
                        </a:spcBef>
                        <a:spcAft>
                          <a:spcPts val="0"/>
                        </a:spcAft>
                        <a:buNone/>
                      </a:pPr>
                      <a:r>
                        <a:rPr b="1" lang="en-US" sz="1600"/>
                        <a:t>Planificación participativa</a:t>
                      </a:r>
                      <a:endParaRPr sz="16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La comunidad co-crea los planes del proyecto, los objetivos y las acciones.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 </a:t>
                      </a:r>
                      <a:r>
                        <a:rPr lang="en-US"/>
                        <a:t>Escucha activa</a:t>
                      </a:r>
                      <a:endParaRPr/>
                    </a:p>
                    <a:p>
                      <a:pPr indent="0" lvl="0" marL="0" marR="0" rtl="0" algn="ctr">
                        <a:lnSpc>
                          <a:spcPct val="100000"/>
                        </a:lnSpc>
                        <a:spcBef>
                          <a:spcPts val="0"/>
                        </a:spcBef>
                        <a:spcAft>
                          <a:spcPts val="0"/>
                        </a:spcAft>
                        <a:buNone/>
                      </a:pPr>
                      <a:r>
                        <a:rPr lang="en-US"/>
                        <a:t>- Facilitación</a:t>
                      </a:r>
                      <a:endParaRPr/>
                    </a:p>
                    <a:p>
                      <a:pPr indent="0" lvl="0" marL="0" marR="0" rtl="0" algn="ctr">
                        <a:lnSpc>
                          <a:spcPct val="100000"/>
                        </a:lnSpc>
                        <a:spcBef>
                          <a:spcPts val="0"/>
                        </a:spcBef>
                        <a:spcAft>
                          <a:spcPts val="0"/>
                        </a:spcAft>
                        <a:buNone/>
                      </a:pPr>
                      <a:r>
                        <a:rPr lang="en-US"/>
                        <a:t>- Comunicación clara</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b="1" lang="en-US" sz="1600"/>
                        <a:t>Proyectos dirigidos por la comunidad</a:t>
                      </a:r>
                      <a:endParaRPr b="1" sz="1600"/>
                    </a:p>
                  </a:txBody>
                  <a:tcPr marT="45725" marB="45725" marR="91450" marL="91450" anchor="ctr"/>
                </a:tc>
                <a:tc>
                  <a:txBody>
                    <a:bodyPr/>
                    <a:lstStyle/>
                    <a:p>
                      <a:pPr indent="0" lvl="0" marL="0" marR="0" rtl="0" algn="ctr">
                        <a:lnSpc>
                          <a:spcPct val="100000"/>
                        </a:lnSpc>
                        <a:spcBef>
                          <a:spcPts val="0"/>
                        </a:spcBef>
                        <a:spcAft>
                          <a:spcPts val="0"/>
                        </a:spcAft>
                        <a:buNone/>
                      </a:pPr>
                      <a:r>
                        <a:rPr lang="en-US"/>
                        <a:t>Los grupos locales lideran y son dueños de la implementación del proyecto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 </a:t>
                      </a:r>
                      <a:r>
                        <a:rPr lang="en-US"/>
                        <a:t>Apoyo al empoderamiento</a:t>
                      </a:r>
                      <a:endParaRPr/>
                    </a:p>
                    <a:p>
                      <a:pPr indent="0" lvl="0" marL="0" marR="0" rtl="0" algn="ctr">
                        <a:lnSpc>
                          <a:spcPct val="100000"/>
                        </a:lnSpc>
                        <a:spcBef>
                          <a:spcPts val="0"/>
                        </a:spcBef>
                        <a:spcAft>
                          <a:spcPts val="0"/>
                        </a:spcAft>
                        <a:buNone/>
                      </a:pPr>
                      <a:r>
                        <a:rPr lang="en-US"/>
                        <a:t>- Flexibilidad</a:t>
                      </a:r>
                      <a:endParaRPr/>
                    </a:p>
                    <a:p>
                      <a:pPr indent="-317500" lvl="0" marL="457200" marR="0" rtl="0" algn="ctr">
                        <a:lnSpc>
                          <a:spcPct val="100000"/>
                        </a:lnSpc>
                        <a:spcBef>
                          <a:spcPts val="0"/>
                        </a:spcBef>
                        <a:spcAft>
                          <a:spcPts val="0"/>
                        </a:spcAft>
                        <a:buSzPts val="1400"/>
                        <a:buChar char="-"/>
                      </a:pPr>
                      <a:r>
                        <a:rPr lang="en-US"/>
                        <a:t>Mediación (cuando sea necesario)</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b="1" lang="en-US" sz="1600"/>
                        <a:t>Aprendizaje y intercambio entre pares</a:t>
                      </a:r>
                      <a:endParaRPr b="1" sz="1600"/>
                    </a:p>
                  </a:txBody>
                  <a:tcPr marT="45725" marB="45725" marR="91450" marL="91450" anchor="ctr"/>
                </a:tc>
                <a:tc>
                  <a:txBody>
                    <a:bodyPr/>
                    <a:lstStyle/>
                    <a:p>
                      <a:pPr indent="0" lvl="0" marL="0" marR="0" rtl="0" algn="ctr">
                        <a:lnSpc>
                          <a:spcPct val="100000"/>
                        </a:lnSpc>
                        <a:spcBef>
                          <a:spcPts val="0"/>
                        </a:spcBef>
                        <a:spcAft>
                          <a:spcPts val="0"/>
                        </a:spcAft>
                        <a:buNone/>
                      </a:pPr>
                      <a:r>
                        <a:rPr lang="en-US"/>
                        <a:t>Compartir experiencias, mejores prácticas y lecciones con/desde otras comunidades.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 </a:t>
                      </a:r>
                      <a:r>
                        <a:rPr lang="en-US"/>
                        <a:t>Narración de historias</a:t>
                      </a:r>
                      <a:endParaRPr/>
                    </a:p>
                    <a:p>
                      <a:pPr indent="0" lvl="0" marL="0" marR="0" rtl="0" algn="ctr">
                        <a:lnSpc>
                          <a:spcPct val="100000"/>
                        </a:lnSpc>
                        <a:spcBef>
                          <a:spcPts val="0"/>
                        </a:spcBef>
                        <a:spcAft>
                          <a:spcPts val="0"/>
                        </a:spcAft>
                        <a:buNone/>
                      </a:pPr>
                      <a:r>
                        <a:rPr lang="en-US"/>
                        <a:t>-Organización de diálogos grupales</a:t>
                      </a:r>
                      <a:endParaRPr/>
                    </a:p>
                    <a:p>
                      <a:pPr indent="0" lvl="0" marL="0" marR="0" rtl="0" algn="ctr">
                        <a:lnSpc>
                          <a:spcPct val="100000"/>
                        </a:lnSpc>
                        <a:spcBef>
                          <a:spcPts val="0"/>
                        </a:spcBef>
                        <a:spcAft>
                          <a:spcPts val="0"/>
                        </a:spcAft>
                        <a:buNone/>
                      </a:pPr>
                      <a:r>
                        <a:rPr lang="en-US"/>
                        <a:t>-Empatía</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b="1" lang="en-US" sz="1600"/>
                        <a:t>Campañas de sensibilización pública</a:t>
                      </a:r>
                      <a:endParaRPr sz="16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Educar y movilizar al público a través de medios de comunicación, eventos, etc.</a:t>
                      </a:r>
                      <a:r>
                        <a:rPr lang="en-US" sz="1400" u="none" cap="none" strike="noStrike"/>
                        <a:t>.</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 </a:t>
                      </a:r>
                      <a:r>
                        <a:rPr lang="en-US"/>
                        <a:t>Diseño de comunicación</a:t>
                      </a:r>
                      <a:endParaRPr/>
                    </a:p>
                    <a:p>
                      <a:pPr indent="0" lvl="0" marL="0" marR="0" rtl="0" algn="ctr">
                        <a:lnSpc>
                          <a:spcPct val="100000"/>
                        </a:lnSpc>
                        <a:spcBef>
                          <a:spcPts val="0"/>
                        </a:spcBef>
                        <a:spcAft>
                          <a:spcPts val="0"/>
                        </a:spcAft>
                        <a:buNone/>
                      </a:pPr>
                      <a:r>
                        <a:rPr lang="en-US"/>
                        <a:t>- Claridad en el mensaje</a:t>
                      </a:r>
                      <a:endParaRPr/>
                    </a:p>
                    <a:p>
                      <a:pPr indent="0" lvl="0" marL="0" marR="0" rtl="0" algn="ctr">
                        <a:lnSpc>
                          <a:spcPct val="100000"/>
                        </a:lnSpc>
                        <a:spcBef>
                          <a:spcPts val="0"/>
                        </a:spcBef>
                        <a:spcAft>
                          <a:spcPts val="0"/>
                        </a:spcAft>
                        <a:buNone/>
                      </a:pPr>
                      <a:r>
                        <a:rPr lang="en-US"/>
                        <a:t>- Sensibilidad cultural</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b="1" lang="en-US" sz="1600"/>
                        <a:t>Resolución de Conflictos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Gestionar los desacuerdos para mantener la colaboración y el enfoque.</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 </a:t>
                      </a:r>
                      <a:r>
                        <a:rPr lang="en-US"/>
                        <a:t>Mediación de conflictos</a:t>
                      </a:r>
                      <a:endParaRPr/>
                    </a:p>
                    <a:p>
                      <a:pPr indent="0" lvl="0" marL="0" marR="0" rtl="0" algn="ctr">
                        <a:lnSpc>
                          <a:spcPct val="100000"/>
                        </a:lnSpc>
                        <a:spcBef>
                          <a:spcPts val="0"/>
                        </a:spcBef>
                        <a:spcAft>
                          <a:spcPts val="0"/>
                        </a:spcAft>
                        <a:buNone/>
                      </a:pPr>
                      <a:r>
                        <a:rPr lang="en-US"/>
                        <a:t>- Facilitación neutral</a:t>
                      </a:r>
                      <a:endParaRPr/>
                    </a:p>
                    <a:p>
                      <a:pPr indent="0" lvl="0" marL="0" marR="0" rtl="0" algn="ctr">
                        <a:lnSpc>
                          <a:spcPct val="100000"/>
                        </a:lnSpc>
                        <a:spcBef>
                          <a:spcPts val="0"/>
                        </a:spcBef>
                        <a:spcAft>
                          <a:spcPts val="0"/>
                        </a:spcAft>
                        <a:buNone/>
                      </a:pPr>
                      <a:r>
                        <a:rPr lang="en-US"/>
                        <a:t>- Inteligencia emocional</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b="1" lang="en-US" sz="1600"/>
                        <a:t>Mapeo comunitario</a:t>
                      </a:r>
                      <a:endParaRPr sz="16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Visualizar recursos, problemas y necesidades desde una perspectiva local</a:t>
                      </a:r>
                      <a:endParaRPr/>
                    </a:p>
                  </a:txBody>
                  <a:tcPr marT="45725" marB="45725" marR="91450" marL="91450" anchor="ctr"/>
                </a:tc>
                <a:tc>
                  <a:txBody>
                    <a:bodyPr/>
                    <a:lstStyle/>
                    <a:p>
                      <a:pPr indent="-317500" lvl="0" marL="457200" marR="0" rtl="0" algn="ctr">
                        <a:lnSpc>
                          <a:spcPct val="100000"/>
                        </a:lnSpc>
                        <a:spcBef>
                          <a:spcPts val="0"/>
                        </a:spcBef>
                        <a:spcAft>
                          <a:spcPts val="0"/>
                        </a:spcAft>
                        <a:buSzPts val="1400"/>
                        <a:buChar char="-"/>
                      </a:pPr>
                      <a:r>
                        <a:rPr lang="en-US"/>
                        <a:t>Comunicación visual</a:t>
                      </a:r>
                      <a:endParaRPr/>
                    </a:p>
                    <a:p>
                      <a:pPr indent="-317500" lvl="0" marL="457200" marR="0" rtl="0" algn="ctr">
                        <a:lnSpc>
                          <a:spcPct val="100000"/>
                        </a:lnSpc>
                        <a:spcBef>
                          <a:spcPts val="0"/>
                        </a:spcBef>
                        <a:spcAft>
                          <a:spcPts val="0"/>
                        </a:spcAft>
                        <a:buSzPts val="1400"/>
                        <a:buChar char="-"/>
                      </a:pPr>
                      <a:r>
                        <a:rPr lang="en-US"/>
                        <a:t>Coordinación de grupo</a:t>
                      </a:r>
                      <a:endParaRPr/>
                    </a:p>
                    <a:p>
                      <a:pPr indent="-317500" lvl="0" marL="457200" marR="0" rtl="0" algn="ctr">
                        <a:lnSpc>
                          <a:spcPct val="100000"/>
                        </a:lnSpc>
                        <a:spcBef>
                          <a:spcPts val="0"/>
                        </a:spcBef>
                        <a:spcAft>
                          <a:spcPts val="0"/>
                        </a:spcAft>
                        <a:buSzPts val="1400"/>
                        <a:buChar char="-"/>
                      </a:pPr>
                      <a:r>
                        <a:rPr lang="en-US"/>
                        <a:t>Habilidades de observación</a:t>
                      </a:r>
                      <a:endParaRPr/>
                    </a:p>
                  </a:txBody>
                  <a:tcPr marT="45725" marB="45725" marR="91450" marL="91450" anchor="ct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